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59" r:id="rId6"/>
    <p:sldId id="257" r:id="rId7"/>
    <p:sldId id="305" r:id="rId8"/>
    <p:sldId id="262" r:id="rId9"/>
    <p:sldId id="383" r:id="rId10"/>
    <p:sldId id="384" r:id="rId11"/>
    <p:sldId id="323" r:id="rId12"/>
    <p:sldId id="387" r:id="rId13"/>
    <p:sldId id="388" r:id="rId14"/>
    <p:sldId id="389" r:id="rId15"/>
  </p:sldIdLst>
  <p:sldSz cx="9144000" cy="6858000" type="screen4x3"/>
  <p:notesSz cx="6888163" cy="100187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27"/>
    <p:restoredTop sz="94655"/>
  </p:normalViewPr>
  <p:slideViewPr>
    <p:cSldViewPr snapToGrid="0" snapToObjects="1">
      <p:cViewPr varScale="1">
        <p:scale>
          <a:sx n="107" d="100"/>
          <a:sy n="107" d="100"/>
        </p:scale>
        <p:origin x="133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-3780" y="-120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3B8B056D-C5B2-E343-B144-47A9A31A2D03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A1501AB-6C7C-8C44-B536-2C53AC17F752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67320D-4F03-3445-8C86-6F921DC53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C7E4C2-72CC-5347-98B9-4D761A1932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06CAAD23-61EA-7542-9CF2-21B3733F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43D946D-8398-6762-8A5F-8B1F32E67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4CB8FA57-47FD-6E0C-6A0B-C3E2CC305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488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5745-063A-794A-99C4-8BC99A655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3837E9D-CBF2-664C-9E0E-80F9585C8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0CEE7A-90FA-A44D-B65A-A55D9B13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6DAB8-09EA-5840-A6FF-6F249A515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9BEE8D-7B98-824C-9D8F-428D5526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18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CCE6866-9833-464E-8BF0-91DF6CD0E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02058E-76E6-D941-B016-612766A9D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9223EE-9E5F-1346-AFDE-728CBB0F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2100EF-3490-C449-8E5B-A98E0F10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38FF9A-B99E-774F-96A1-D3B11B21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149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411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ABCFD9-349B-6341-8807-426DA9F54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CC56C9-B631-6B42-ADD3-0EB4BBC99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E5F81A-1D05-0341-A619-2851011C7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CD624C-2763-C243-A32C-B2EB77022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B0AC95-23A4-CB46-AB09-624B82D47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27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8ECD4-180D-8B40-8D19-B36449B8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7B6B3F-F167-4D4C-B293-290ABD0DA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EBB050-CEC8-074D-9EC0-19E554A4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D40995-6915-C54D-A7B0-2F3AE69A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D7D5-8F8A-434D-96DE-0529A0BF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328762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F32CB-045A-5E4B-B849-F3FB541E1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31804E-FFC3-2F4E-809D-9B1168377C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2E152E-A95D-554D-AB3B-C89E91C2C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E46CDE-6EB6-9947-AC89-5238282D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5F927A3-FED6-9A4E-8962-D4D31D98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6F05C2-0289-0444-9400-65AFD3212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40E6D8-4670-6941-8705-4133BE66F32C}"/>
              </a:ext>
            </a:extLst>
          </p:cNvPr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Requalification de logements en site occupé</a:t>
            </a:r>
          </a:p>
        </p:txBody>
      </p:sp>
    </p:spTree>
    <p:extLst>
      <p:ext uri="{BB962C8B-B14F-4D97-AF65-F5344CB8AC3E}">
        <p14:creationId xmlns:p14="http://schemas.microsoft.com/office/powerpoint/2010/main" val="12170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ECACEA-CA3A-4145-8174-3DA36F459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3F467-76F4-3045-A069-86EEBC3F7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A1AC43-11E8-3241-9CAC-A41BD3483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A2E763-8F2C-5A41-97D4-FC4E6EAAC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F312BBF-52FF-E540-8E66-93BB800557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56E975D-D6F9-E74D-BCCF-D73CD9359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CC90C0-905E-1F47-814D-7C897CAED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6305FE4-1039-E84F-B286-FBF7FEF2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59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853ADB-557E-9C49-AEE7-75F9E6E9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A7C1A9-BF7C-5D4B-A16C-1763F6A5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F98DF2-7F3A-714F-BC3A-A1C60A0B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9E176B-B714-7849-AD4B-1B569E7B0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09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058F6E-C135-8D49-B405-FB32B2DC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D2FEF2-ACFA-E347-B705-8979AABD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D83193-FD55-BF4D-9A60-011E91816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17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F1E24-38FB-304D-B51D-77FFD729F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8FB068-43D1-A946-9EE3-2453C9726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7339B1-06A4-BF45-AC25-7221B1CEF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255F4-AE3C-5542-BFC5-20A25BB7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48AFA4-7352-F445-BDCD-3D480B4C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227FDD-6C98-BE45-8FDC-760ADCF5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13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D2229E-A433-C140-B628-FF11A9C2E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2D24B1-954F-A741-8990-CBEAD890B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B0F3C0-1258-B74B-B222-5A33F7E14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083E45-4002-EA48-972D-3DBE257E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1A0D95-D56A-6247-AC86-AD6F5B2B2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1AF8A6-8826-6E42-952A-E5881274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66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1B7C1240-0C8B-31A1-C816-730F8049E2C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97" y="185738"/>
            <a:ext cx="1027612" cy="10276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83B1AF0-867C-234A-83B6-9C64D247F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64B77A-F302-024B-8628-BBEE82119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ED8E8C-323E-074A-B8CF-32FF87AB09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C0AD5A7F-F172-2E4A-912A-F0C3AD5EB409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878AA8-D8B1-5443-9B37-69C6D644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4E92FC-AAE5-4E46-B705-E14B33261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8ACA54A-58C1-584A-8F44-067628FAA1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719099" y="274637"/>
            <a:ext cx="114551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93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 baseline="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9674" y="13683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public de conception réalisation passé sous une procédure avec négociation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pour la rénovation énergétique et la restructuration de</a:t>
            </a:r>
          </a:p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du bâtiment C de la Cité Universitaire Descartes à Poitiers</a:t>
            </a:r>
          </a:p>
          <a:p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 procédure : Marché n°25007-Novembre 2025</a:t>
            </a:r>
          </a:p>
          <a:p>
            <a:endParaRPr lang="fr-FR" b="1" dirty="0">
              <a:highlight>
                <a:srgbClr val="FF0000"/>
              </a:highlight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Phase candidature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fr-FR" dirty="0"/>
              <a:t>« Nom du groupement »</a:t>
            </a:r>
          </a:p>
        </p:txBody>
      </p:sp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entreprise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430021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entreprise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109397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72870" y="365760"/>
            <a:ext cx="7413929" cy="581590"/>
          </a:xfrm>
        </p:spPr>
        <p:txBody>
          <a:bodyPr>
            <a:noAutofit/>
          </a:bodyPr>
          <a:lstStyle/>
          <a:p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Mode d’emploi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57808" y="2386033"/>
            <a:ext cx="757057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entury Gothic" panose="020B0502020202020204" pitchFamily="34" charset="0"/>
              </a:rPr>
              <a:t>Le power point est à remettre </a:t>
            </a:r>
            <a:r>
              <a:rPr lang="fr-FR" sz="1000" b="1" u="sng" dirty="0">
                <a:latin typeface="Century Gothic" panose="020B0502020202020204" pitchFamily="34" charset="0"/>
              </a:rPr>
              <a:t>impérativement</a:t>
            </a:r>
            <a:r>
              <a:rPr lang="fr-FR" sz="1000" dirty="0">
                <a:latin typeface="Century Gothic" panose="020B0502020202020204" pitchFamily="34" charset="0"/>
              </a:rPr>
              <a:t> au format natif (.</a:t>
            </a:r>
            <a:r>
              <a:rPr lang="fr-FR" sz="1000" dirty="0" err="1">
                <a:latin typeface="Century Gothic" panose="020B0502020202020204" pitchFamily="34" charset="0"/>
              </a:rPr>
              <a:t>pptx</a:t>
            </a:r>
            <a:r>
              <a:rPr lang="fr-FR" sz="1000" dirty="0">
                <a:latin typeface="Century Gothic" panose="020B0502020202020204" pitchFamily="34" charset="0"/>
              </a:rPr>
              <a:t>) et PDF</a:t>
            </a:r>
          </a:p>
          <a:p>
            <a:endParaRPr lang="fr-FR" sz="1000" dirty="0">
              <a:latin typeface="Century Gothic" panose="020B0502020202020204" pitchFamily="34" charset="0"/>
            </a:endParaRPr>
          </a:p>
          <a:p>
            <a:r>
              <a:rPr lang="fr-FR" sz="1000" dirty="0">
                <a:latin typeface="Century Gothic" panose="020B0502020202020204" pitchFamily="34" charset="0"/>
              </a:rPr>
              <a:t>Le power point a pour objet de rassembler les informations nécessaires à la qualification de la candidature. Tout ou partie de son contenu pourra être projeté pendant la séance de choix.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Pour la prise en compte des critères de limitation du nombre de candidats, il est demandé</a:t>
            </a:r>
          </a:p>
          <a:p>
            <a:pPr marL="742950" lvl="1" indent="-285750">
              <a:buFont typeface="Courier New"/>
              <a:buChar char="o"/>
            </a:pPr>
            <a:r>
              <a:rPr lang="fr-FR" sz="1000" dirty="0">
                <a:latin typeface="Century Gothic" panose="020B0502020202020204" pitchFamily="34" charset="0"/>
              </a:rPr>
              <a:t>3 références (au total) pour l’architecte ou  l’ensemble des architectes du groupement, références en rapport avec l’objet de la consultation </a:t>
            </a:r>
          </a:p>
          <a:p>
            <a:pPr marL="742950" lvl="1" indent="-285750">
              <a:buFont typeface="Courier New"/>
              <a:buChar char="o"/>
            </a:pPr>
            <a:r>
              <a:rPr lang="fr-FR" sz="1000" dirty="0">
                <a:latin typeface="Century Gothic" panose="020B0502020202020204" pitchFamily="34" charset="0"/>
              </a:rPr>
              <a:t>3 références (au total) pour les opérateurs économiques de la composante entreprise en rapport avec l’objet de la consultation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Les illustrations des références de l’entreprise sont </a:t>
            </a:r>
            <a:r>
              <a:rPr lang="fr-FR" sz="1000" u="sng" dirty="0">
                <a:latin typeface="Century Gothic" panose="020B0502020202020204" pitchFamily="34" charset="0"/>
              </a:rPr>
              <a:t>obligatoirement</a:t>
            </a:r>
            <a:r>
              <a:rPr lang="fr-FR" sz="1000" dirty="0">
                <a:latin typeface="Century Gothic" panose="020B0502020202020204" pitchFamily="34" charset="0"/>
              </a:rPr>
              <a:t> des photos de chantier ou d’opération réalisées.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Le nom du groupement est à renseigner en bas de chaque page du diaporama</a:t>
            </a:r>
          </a:p>
          <a:p>
            <a:endParaRPr lang="fr-FR" sz="1000" dirty="0">
              <a:latin typeface="Century Gothic" panose="020B0502020202020204" pitchFamily="34" charset="0"/>
            </a:endParaRPr>
          </a:p>
          <a:p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 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333869"/>
            <a:ext cx="7543800" cy="631222"/>
          </a:xfrm>
        </p:spPr>
        <p:txBody>
          <a:bodyPr>
            <a:norm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138702"/>
              </p:ext>
            </p:extLst>
          </p:nvPr>
        </p:nvGraphicFramePr>
        <p:xfrm>
          <a:off x="220497" y="1327150"/>
          <a:ext cx="8665949" cy="4998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i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Mandataire </a:t>
                      </a:r>
                      <a:r>
                        <a:rPr lang="fr-FR" sz="16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solidaire </a:t>
                      </a:r>
                      <a:r>
                        <a:rPr lang="fr-FR" sz="5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du groupement de conception réalisation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 </a:t>
                      </a:r>
                      <a:r>
                        <a:rPr lang="fr-FR" sz="7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(Entreprise générale ou groupement</a:t>
                      </a:r>
                      <a:r>
                        <a:rPr lang="fr-FR" sz="700" i="1" baseline="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d’entreprises</a:t>
                      </a:r>
                      <a:r>
                        <a:rPr lang="fr-FR" sz="7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mandataire solidaire du groupement</a:t>
                      </a:r>
                      <a:r>
                        <a:rPr lang="fr-FR" sz="700" i="1" baseline="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conception réalisation)</a:t>
                      </a:r>
                      <a:endParaRPr lang="fr-FR" sz="700" i="1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0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Si groupement, constitution du groupement d’entreprises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(Mandataire solidaire du groupement d’entreprises)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(Entreprise cotraitante groupée solidaire)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(Entreprise cotraitante groupée solidaire)</a:t>
                      </a:r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6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2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10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5400" dirty="0">
                <a:latin typeface="Century Gothic" charset="0"/>
                <a:ea typeface="Century Gothic" charset="0"/>
                <a:cs typeface="Century Gothic" charset="0"/>
              </a:rPr>
              <a:t>Références architecte</a:t>
            </a:r>
          </a:p>
        </p:txBody>
      </p:sp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architecte »</a:t>
            </a:r>
          </a:p>
        </p:txBody>
      </p:sp>
    </p:spTree>
    <p:extLst>
      <p:ext uri="{BB962C8B-B14F-4D97-AF65-F5344CB8AC3E}">
        <p14:creationId xmlns:p14="http://schemas.microsoft.com/office/powerpoint/2010/main" val="2615757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architecte »</a:t>
            </a:r>
          </a:p>
        </p:txBody>
      </p:sp>
    </p:spTree>
    <p:extLst>
      <p:ext uri="{BB962C8B-B14F-4D97-AF65-F5344CB8AC3E}">
        <p14:creationId xmlns:p14="http://schemas.microsoft.com/office/powerpoint/2010/main" val="161410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architecte »</a:t>
            </a:r>
          </a:p>
        </p:txBody>
      </p:sp>
    </p:spTree>
    <p:extLst>
      <p:ext uri="{BB962C8B-B14F-4D97-AF65-F5344CB8AC3E}">
        <p14:creationId xmlns:p14="http://schemas.microsoft.com/office/powerpoint/2010/main" val="1293962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2" y="3777240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800" dirty="0">
                <a:latin typeface="Century Gothic" charset="0"/>
                <a:ea typeface="Century Gothic" charset="0"/>
                <a:cs typeface="Century Gothic" charset="0"/>
              </a:rPr>
              <a:t>Références </a:t>
            </a:r>
          </a:p>
          <a:p>
            <a:r>
              <a:rPr lang="fr-FR" sz="4800" dirty="0">
                <a:latin typeface="Century Gothic" charset="0"/>
                <a:ea typeface="Century Gothic" charset="0"/>
                <a:cs typeface="Century Gothic" charset="0"/>
              </a:rPr>
              <a:t>Entreprise (s)</a:t>
            </a:r>
          </a:p>
        </p:txBody>
      </p:sp>
    </p:spTree>
    <p:extLst>
      <p:ext uri="{BB962C8B-B14F-4D97-AF65-F5344CB8AC3E}">
        <p14:creationId xmlns:p14="http://schemas.microsoft.com/office/powerpoint/2010/main" val="258856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3907" y="1270743"/>
            <a:ext cx="2260859" cy="5001870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occupé / tiroir </a:t>
            </a:r>
            <a:r>
              <a:rPr lang="fr-FR" sz="8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(le cas échéant)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€ HT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 </a:t>
            </a:r>
            <a:r>
              <a:rPr lang="fr-FR" sz="6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dont adresse mail</a:t>
            </a:r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 Nom de l’opération »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entreprise »</a:t>
            </a:r>
          </a:p>
        </p:txBody>
      </p:sp>
    </p:spTree>
    <p:extLst>
      <p:ext uri="{BB962C8B-B14F-4D97-AF65-F5344CB8AC3E}">
        <p14:creationId xmlns:p14="http://schemas.microsoft.com/office/powerpoint/2010/main" val="6623374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E4EE815D1E584B9DF8D6D800613D4C" ma:contentTypeVersion="18" ma:contentTypeDescription="Crée un document." ma:contentTypeScope="" ma:versionID="c3aa7e29be121e9329f8cb6274a1ae18">
  <xsd:schema xmlns:xsd="http://www.w3.org/2001/XMLSchema" xmlns:xs="http://www.w3.org/2001/XMLSchema" xmlns:p="http://schemas.microsoft.com/office/2006/metadata/properties" xmlns:ns2="9d670983-3442-4ebb-af25-5bae3bdfe986" xmlns:ns3="2ab653cf-3593-42cc-93d9-988e27f994e8" targetNamespace="http://schemas.microsoft.com/office/2006/metadata/properties" ma:root="true" ma:fieldsID="c099eeb5418cddc42322291216540d1e" ns2:_="" ns3:_="">
    <xsd:import namespace="9d670983-3442-4ebb-af25-5bae3bdfe986"/>
    <xsd:import namespace="2ab653cf-3593-42cc-93d9-988e27f994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670983-3442-4ebb-af25-5bae3bdfe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8184baa8-06ef-4a27-b369-a8ca4e9c30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653cf-3593-42cc-93d9-988e27f994e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5eea980-fd28-4fbb-9fa8-5cd1177a657e}" ma:internalName="TaxCatchAll" ma:showField="CatchAllData" ma:web="2ab653cf-3593-42cc-93d9-988e27f994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ab653cf-3593-42cc-93d9-988e27f994e8" xsi:nil="true"/>
    <lcf76f155ced4ddcb4097134ff3c332f xmlns="9d670983-3442-4ebb-af25-5bae3bdfe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37D3AF-6581-4A00-9C5F-FE5A76D422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70983-3442-4ebb-af25-5bae3bdfe986"/>
    <ds:schemaRef ds:uri="2ab653cf-3593-42cc-93d9-988e27f994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A418B9-276F-40AA-8AC5-9721ADBE97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8FADAA-8CD6-4BD4-A4A6-575F49422A4D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2ab653cf-3593-42cc-93d9-988e27f994e8"/>
    <ds:schemaRef ds:uri="http://purl.org/dc/terms/"/>
    <ds:schemaRef ds:uri="http://schemas.openxmlformats.org/package/2006/metadata/core-properties"/>
    <ds:schemaRef ds:uri="9d670983-3442-4ebb-af25-5bae3bdfe986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</TotalTime>
  <Words>1064</Words>
  <Application>Microsoft Office PowerPoint</Application>
  <PresentationFormat>Affichage à l'écran (4:3)</PresentationFormat>
  <Paragraphs>266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Courier New</vt:lpstr>
      <vt:lpstr>Thème Office</vt:lpstr>
      <vt:lpstr>Marché public de conception réalisation passé sous une procédure avec négociation</vt:lpstr>
      <vt:lpstr>Mode d’emploi du cadre de réponse</vt:lpstr>
      <vt:lpstr>Composition du groupement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Anna Scotto Di Rosato</cp:lastModifiedBy>
  <cp:revision>91</cp:revision>
  <cp:lastPrinted>2025-11-17T13:31:01Z</cp:lastPrinted>
  <dcterms:created xsi:type="dcterms:W3CDTF">2014-09-24T15:37:46Z</dcterms:created>
  <dcterms:modified xsi:type="dcterms:W3CDTF">2025-11-17T13:31:03Z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0x01010072E4EE815D1E584B9DF8D6D800613D4C</vt:lpwstr>
  </property>
  <property fmtid="{D5CDD505-2E9C-101B-9397-08002B2CF9AE}" pid="3" name="Order">
    <vt:r8>6064100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